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56" r:id="rId2"/>
    <p:sldId id="257" r:id="rId3"/>
    <p:sldId id="258" r:id="rId4"/>
    <p:sldId id="259" r:id="rId5"/>
    <p:sldId id="260" r:id="rId6"/>
    <p:sldId id="261" r:id="rId7"/>
    <p:sldId id="266" r:id="rId8"/>
    <p:sldId id="262"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280" autoAdjust="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B860E5-B0FC-45F0-A5D0-3DEED49F8F4A}" type="datetimeFigureOut">
              <a:rPr lang="en-US" smtClean="0"/>
              <a:t>4/7/2017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5BDDB6-ABC4-44CC-82CA-877F9D9D0960}" type="slidenum">
              <a:rPr lang="en-US" smtClean="0"/>
              <a:t>‹#›</a:t>
            </a:fld>
            <a:endParaRPr lang="en-US"/>
          </a:p>
        </p:txBody>
      </p:sp>
    </p:spTree>
    <p:extLst>
      <p:ext uri="{BB962C8B-B14F-4D97-AF65-F5344CB8AC3E}">
        <p14:creationId xmlns:p14="http://schemas.microsoft.com/office/powerpoint/2010/main" val="15159705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I’m Laurin Gray, and I’m a sophomore majoring in</a:t>
            </a:r>
            <a:r>
              <a:rPr lang="en-US" baseline="0" dirty="0"/>
              <a:t> Astronomy </a:t>
            </a:r>
            <a:r>
              <a:rPr lang="en-US" dirty="0"/>
              <a:t>at the University of Arizona.</a:t>
            </a:r>
          </a:p>
          <a:p>
            <a:endParaRPr lang="en-US" dirty="0"/>
          </a:p>
          <a:p>
            <a:r>
              <a:rPr lang="en-US" dirty="0"/>
              <a:t>Today I’ll be talking about</a:t>
            </a:r>
            <a:r>
              <a:rPr lang="en-US" baseline="0" dirty="0"/>
              <a:t> the spectra of protoplanetary disks as related to their composition, and how those compositions change over time.</a:t>
            </a:r>
            <a:endParaRPr lang="en-US" dirty="0"/>
          </a:p>
        </p:txBody>
      </p:sp>
      <p:sp>
        <p:nvSpPr>
          <p:cNvPr id="4" name="Slide Number Placeholder 3"/>
          <p:cNvSpPr>
            <a:spLocks noGrp="1"/>
          </p:cNvSpPr>
          <p:nvPr>
            <p:ph type="sldNum" sz="quarter" idx="10"/>
          </p:nvPr>
        </p:nvSpPr>
        <p:spPr/>
        <p:txBody>
          <a:bodyPr/>
          <a:lstStyle/>
          <a:p>
            <a:fld id="{7D5BDDB6-ABC4-44CC-82CA-877F9D9D0960}" type="slidenum">
              <a:rPr lang="en-US" smtClean="0"/>
              <a:t>1</a:t>
            </a:fld>
            <a:endParaRPr lang="en-US"/>
          </a:p>
        </p:txBody>
      </p:sp>
    </p:spTree>
    <p:extLst>
      <p:ext uri="{BB962C8B-B14F-4D97-AF65-F5344CB8AC3E}">
        <p14:creationId xmlns:p14="http://schemas.microsoft.com/office/powerpoint/2010/main" val="33237471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Protoplanetary disks are rotating accretions of dense gas and dust that</a:t>
            </a:r>
            <a:r>
              <a:rPr lang="en-US" baseline="0" dirty="0"/>
              <a:t> form around</a:t>
            </a:r>
            <a:r>
              <a:rPr lang="en-US" dirty="0"/>
              <a:t> T-Tauri stars (and some other types, but we’re focusing</a:t>
            </a:r>
            <a:r>
              <a:rPr lang="en-US" baseline="0" dirty="0"/>
              <a:t> on T Tauri).  They’re believed to eventually evolve into planetary systems, hence the name!</a:t>
            </a:r>
          </a:p>
          <a:p>
            <a:r>
              <a:rPr lang="en-US" baseline="0" dirty="0"/>
              <a:t>Disks are heated by the star and so give off their own flux which can be observed separately from the star’s flux (because it’s much cooler). The flux of the disk tends to peak at about 10 microns, called the 10 micron feature. </a:t>
            </a:r>
          </a:p>
          <a:p>
            <a:endParaRPr lang="en-US" baseline="0" dirty="0"/>
          </a:p>
          <a:p>
            <a:r>
              <a:rPr lang="en-US" baseline="0" dirty="0"/>
              <a:t>But the disks are not made up of one type of dust grain, and each species has it’s own characteristics that affect the emission spectra.  So how do we know what kinds of dust are present in a disk, and how much of each?</a:t>
            </a:r>
          </a:p>
          <a:p>
            <a:endParaRPr lang="en-US" baseline="0" dirty="0"/>
          </a:p>
          <a:p>
            <a:r>
              <a:rPr lang="en-US" baseline="0" dirty="0"/>
              <a:t>There are lots of dust species, but for our final results we just looked at the populations of three general groups- Amorphous Small grains, Amorphous Large grains, and Crystalline grains</a:t>
            </a:r>
            <a:endParaRPr lang="en-US" dirty="0"/>
          </a:p>
        </p:txBody>
      </p:sp>
      <p:sp>
        <p:nvSpPr>
          <p:cNvPr id="4" name="Slide Number Placeholder 3"/>
          <p:cNvSpPr>
            <a:spLocks noGrp="1"/>
          </p:cNvSpPr>
          <p:nvPr>
            <p:ph type="sldNum" sz="quarter" idx="10"/>
          </p:nvPr>
        </p:nvSpPr>
        <p:spPr/>
        <p:txBody>
          <a:bodyPr/>
          <a:lstStyle/>
          <a:p>
            <a:fld id="{7D5BDDB6-ABC4-44CC-82CA-877F9D9D0960}" type="slidenum">
              <a:rPr lang="en-US" smtClean="0"/>
              <a:t>2</a:t>
            </a:fld>
            <a:endParaRPr lang="en-US"/>
          </a:p>
        </p:txBody>
      </p:sp>
    </p:spTree>
    <p:extLst>
      <p:ext uri="{BB962C8B-B14F-4D97-AF65-F5344CB8AC3E}">
        <p14:creationId xmlns:p14="http://schemas.microsoft.com/office/powerpoint/2010/main" val="12353061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D5BDDB6-ABC4-44CC-82CA-877F9D9D0960}" type="slidenum">
              <a:rPr lang="en-US" smtClean="0"/>
              <a:t>3</a:t>
            </a:fld>
            <a:endParaRPr lang="en-US"/>
          </a:p>
        </p:txBody>
      </p:sp>
    </p:spTree>
    <p:extLst>
      <p:ext uri="{BB962C8B-B14F-4D97-AF65-F5344CB8AC3E}">
        <p14:creationId xmlns:p14="http://schemas.microsoft.com/office/powerpoint/2010/main" val="35917274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Collection: Collected by Jarron Leisenring on</a:t>
            </a:r>
            <a:r>
              <a:rPr lang="en-US" baseline="0" dirty="0"/>
              <a:t> Spitzer Space Telescope.  Initial collection Feb. 2004, following observations every 6 months from 2005-2008.  12 star systems observed (list?), in the 5-14 </a:t>
            </a:r>
            <a:r>
              <a:rPr lang="el-GR" baseline="0" dirty="0">
                <a:latin typeface="Times New Roman" panose="02020603050405020304" pitchFamily="18" charset="0"/>
                <a:cs typeface="Times New Roman" panose="02020603050405020304" pitchFamily="18" charset="0"/>
              </a:rPr>
              <a:t>μ</a:t>
            </a:r>
            <a:r>
              <a:rPr lang="en-US" baseline="0" dirty="0">
                <a:latin typeface="Times New Roman" panose="02020603050405020304" pitchFamily="18" charset="0"/>
                <a:cs typeface="Times New Roman" panose="02020603050405020304" pitchFamily="18" charset="0"/>
              </a:rPr>
              <a:t>m range</a:t>
            </a:r>
          </a:p>
          <a:p>
            <a:endParaRPr lang="en-US" baseline="0" dirty="0">
              <a:latin typeface="Times New Roman" panose="02020603050405020304" pitchFamily="18" charset="0"/>
              <a:cs typeface="Times New Roman" panose="02020603050405020304" pitchFamily="18" charset="0"/>
            </a:endParaRPr>
          </a:p>
          <a:p>
            <a:r>
              <a:rPr lang="en-US" baseline="0" dirty="0">
                <a:latin typeface="Times New Roman" panose="02020603050405020304" pitchFamily="18" charset="0"/>
                <a:cs typeface="Times New Roman" panose="02020603050405020304" pitchFamily="18" charset="0"/>
              </a:rPr>
              <a:t>Analysis:</a:t>
            </a:r>
          </a:p>
          <a:p>
            <a:pPr marL="228600" indent="-228600">
              <a:buAutoNum type="arabicPeriod"/>
            </a:pPr>
            <a:r>
              <a:rPr lang="en-US" baseline="0" dirty="0">
                <a:latin typeface="Times New Roman" panose="02020603050405020304" pitchFamily="18" charset="0"/>
                <a:cs typeface="Times New Roman" panose="02020603050405020304" pitchFamily="18" charset="0"/>
              </a:rPr>
              <a:t>Plot and save each spectrum (individually and together) to get an idea of what we’re looking at</a:t>
            </a:r>
          </a:p>
          <a:p>
            <a:pPr marL="228600" indent="-228600">
              <a:buAutoNum type="arabicPeriod"/>
            </a:pPr>
            <a:r>
              <a:rPr lang="en-US" baseline="0" dirty="0">
                <a:latin typeface="+mn-lt"/>
                <a:cs typeface="+mn-cs"/>
              </a:rPr>
              <a:t>Create model of a blackbody function based off these graphs with variables for grain populations</a:t>
            </a:r>
          </a:p>
          <a:p>
            <a:pPr marL="228600" indent="-228600">
              <a:buAutoNum type="arabicPeriod"/>
            </a:pPr>
            <a:r>
              <a:rPr lang="en-US" baseline="0" dirty="0">
                <a:latin typeface="+mn-lt"/>
                <a:cs typeface="+mn-cs"/>
              </a:rPr>
              <a:t>MCMC simulation</a:t>
            </a:r>
          </a:p>
          <a:p>
            <a:pPr marL="685800" lvl="1" indent="-228600">
              <a:buAutoNum type="arabicPeriod"/>
            </a:pPr>
            <a:r>
              <a:rPr lang="en-US" baseline="0" dirty="0">
                <a:latin typeface="+mn-lt"/>
                <a:cs typeface="+mn-cs"/>
              </a:rPr>
              <a:t>What it does: we have a LOT of different grains, and variables which depend on temperature, and we don’t know how much of each grain there is- no way we could guess at the correct values.  A MCMC simulation runs over and over again, plugging all the different variable combinations into the model and comparing the resulting spectrum to the observed one as it learns which values are the most likely.</a:t>
            </a:r>
          </a:p>
          <a:p>
            <a:pPr marL="685800" lvl="1" indent="-228600">
              <a:buAutoNum type="arabicPeriod"/>
            </a:pPr>
            <a:r>
              <a:rPr lang="en-US" baseline="0" dirty="0">
                <a:latin typeface="+mn-lt"/>
                <a:cs typeface="+mn-cs"/>
              </a:rPr>
              <a:t>Our simulation identified the most likely percentages of dust grain groups (</a:t>
            </a:r>
            <a:r>
              <a:rPr lang="en-US" baseline="0" dirty="0" err="1">
                <a:latin typeface="+mn-lt"/>
                <a:cs typeface="+mn-cs"/>
              </a:rPr>
              <a:t>AmoSm</a:t>
            </a:r>
            <a:r>
              <a:rPr lang="en-US" baseline="0" dirty="0">
                <a:latin typeface="+mn-lt"/>
                <a:cs typeface="+mn-cs"/>
              </a:rPr>
              <a:t>, </a:t>
            </a:r>
            <a:r>
              <a:rPr lang="en-US" baseline="0" dirty="0" err="1">
                <a:latin typeface="+mn-lt"/>
                <a:cs typeface="+mn-cs"/>
              </a:rPr>
              <a:t>AmoLg</a:t>
            </a:r>
            <a:r>
              <a:rPr lang="en-US" baseline="0" dirty="0">
                <a:latin typeface="+mn-lt"/>
                <a:cs typeface="+mn-cs"/>
              </a:rPr>
              <a:t>, </a:t>
            </a:r>
            <a:r>
              <a:rPr lang="en-US" baseline="0" dirty="0" err="1">
                <a:latin typeface="+mn-lt"/>
                <a:cs typeface="+mn-cs"/>
              </a:rPr>
              <a:t>Cryst</a:t>
            </a:r>
            <a:r>
              <a:rPr lang="en-US" baseline="0" dirty="0">
                <a:latin typeface="+mn-lt"/>
                <a:cs typeface="+mn-cs"/>
              </a:rPr>
              <a:t>) for each observed spectrum/dataset</a:t>
            </a:r>
          </a:p>
          <a:p>
            <a:pPr marL="228600" marR="0" lvl="0" indent="-228600" algn="l" defTabSz="914400" rtl="0" eaLnBrk="1" fontAlgn="auto" latinLnBrk="0" hangingPunct="1">
              <a:lnSpc>
                <a:spcPct val="100000"/>
              </a:lnSpc>
              <a:spcBef>
                <a:spcPts val="0"/>
              </a:spcBef>
              <a:spcAft>
                <a:spcPts val="0"/>
              </a:spcAft>
              <a:buClrTx/>
              <a:buSzTx/>
              <a:buFont typeface="+mj-lt"/>
              <a:buAutoNum type="arabicPeriod"/>
              <a:tabLst/>
              <a:defRPr/>
            </a:pPr>
            <a:r>
              <a:rPr lang="en-US" baseline="0" dirty="0">
                <a:latin typeface="+mn-lt"/>
                <a:cs typeface="+mn-cs"/>
              </a:rPr>
              <a:t>Comparison</a:t>
            </a:r>
          </a:p>
        </p:txBody>
      </p:sp>
      <p:sp>
        <p:nvSpPr>
          <p:cNvPr id="4" name="Slide Number Placeholder 3"/>
          <p:cNvSpPr>
            <a:spLocks noGrp="1"/>
          </p:cNvSpPr>
          <p:nvPr>
            <p:ph type="sldNum" sz="quarter" idx="10"/>
          </p:nvPr>
        </p:nvSpPr>
        <p:spPr/>
        <p:txBody>
          <a:bodyPr/>
          <a:lstStyle/>
          <a:p>
            <a:fld id="{7D5BDDB6-ABC4-44CC-82CA-877F9D9D0960}" type="slidenum">
              <a:rPr lang="en-US" smtClean="0"/>
              <a:t>4</a:t>
            </a:fld>
            <a:endParaRPr lang="en-US"/>
          </a:p>
        </p:txBody>
      </p:sp>
    </p:spTree>
    <p:extLst>
      <p:ext uri="{BB962C8B-B14F-4D97-AF65-F5344CB8AC3E}">
        <p14:creationId xmlns:p14="http://schemas.microsoft.com/office/powerpoint/2010/main" val="28007323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5/9 disks</a:t>
            </a:r>
            <a:r>
              <a:rPr lang="en-US" baseline="0" dirty="0"/>
              <a:t> had more </a:t>
            </a:r>
            <a:r>
              <a:rPr lang="en-US" baseline="0" dirty="0" err="1"/>
              <a:t>AmoLg</a:t>
            </a:r>
            <a:r>
              <a:rPr lang="en-US" baseline="0" dirty="0"/>
              <a:t> grains, 2/9 had more </a:t>
            </a:r>
            <a:r>
              <a:rPr lang="en-US" baseline="0" dirty="0" err="1"/>
              <a:t>AmoSm</a:t>
            </a:r>
            <a:r>
              <a:rPr lang="en-US" baseline="0" dirty="0"/>
              <a:t>, last two had an even split of </a:t>
            </a:r>
            <a:r>
              <a:rPr lang="en-US" baseline="0" dirty="0" err="1"/>
              <a:t>AmoSm</a:t>
            </a:r>
            <a:r>
              <a:rPr lang="en-US" baseline="0" dirty="0"/>
              <a:t> &amp; </a:t>
            </a:r>
            <a:r>
              <a:rPr lang="en-US" baseline="0" dirty="0" err="1"/>
              <a:t>AmoLg</a:t>
            </a:r>
            <a:r>
              <a:rPr lang="en-US" baseline="0" dirty="0"/>
              <a:t>.; crystalline made up less than 5% of the dust population in 7/9 disks (one of the ones it didn’t is DQ Tau, which we’ll come back to in a second).</a:t>
            </a:r>
          </a:p>
          <a:p>
            <a:endParaRPr lang="en-US" baseline="0" dirty="0"/>
          </a:p>
          <a:p>
            <a:r>
              <a:rPr lang="en-US" baseline="0" dirty="0"/>
              <a:t>Populations fluctuated even over a timescale of a few days, but most of the time, they stayed within a 10% range over the complete observation period.</a:t>
            </a:r>
          </a:p>
          <a:p>
            <a:r>
              <a:rPr lang="en-US" baseline="0" dirty="0"/>
              <a:t>Fluxes also stayed fairly constant- all experienced less than 4% change at most from their average “flat” or “peak” values over the observation period.</a:t>
            </a:r>
          </a:p>
          <a:p>
            <a:endParaRPr lang="en-US" baseline="0" dirty="0"/>
          </a:p>
          <a:p>
            <a:r>
              <a:rPr lang="en-US" baseline="0" dirty="0"/>
              <a:t>Correlation: an increase in small grain pop. &amp; an increase in flux (or vice versa).  A change in the small grain population only coincided with a similar change in the fluxes about half the time, which isn’t enough to say that there’s a connection one way or the other.</a:t>
            </a:r>
          </a:p>
          <a:p>
            <a:endParaRPr lang="en-US" baseline="0" dirty="0"/>
          </a:p>
          <a:p>
            <a:r>
              <a:rPr lang="en-US" baseline="0" dirty="0"/>
              <a:t>When going over the data, I noticed that the variations in DQ Tau’s dust grain populations were really interesting though!!</a:t>
            </a:r>
          </a:p>
        </p:txBody>
      </p:sp>
      <p:sp>
        <p:nvSpPr>
          <p:cNvPr id="4" name="Slide Number Placeholder 3"/>
          <p:cNvSpPr>
            <a:spLocks noGrp="1"/>
          </p:cNvSpPr>
          <p:nvPr>
            <p:ph type="sldNum" sz="quarter" idx="10"/>
          </p:nvPr>
        </p:nvSpPr>
        <p:spPr/>
        <p:txBody>
          <a:bodyPr/>
          <a:lstStyle/>
          <a:p>
            <a:fld id="{7D5BDDB6-ABC4-44CC-82CA-877F9D9D0960}" type="slidenum">
              <a:rPr lang="en-US" smtClean="0"/>
              <a:t>5</a:t>
            </a:fld>
            <a:endParaRPr lang="en-US"/>
          </a:p>
        </p:txBody>
      </p:sp>
    </p:spTree>
    <p:extLst>
      <p:ext uri="{BB962C8B-B14F-4D97-AF65-F5344CB8AC3E}">
        <p14:creationId xmlns:p14="http://schemas.microsoft.com/office/powerpoint/2010/main" val="24948802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(graph</a:t>
            </a:r>
            <a:r>
              <a:rPr lang="en-US" baseline="0" dirty="0"/>
              <a:t> on next slide) </a:t>
            </a:r>
            <a:r>
              <a:rPr lang="en-US" dirty="0"/>
              <a:t>Large drops in </a:t>
            </a:r>
            <a:r>
              <a:rPr lang="en-US" dirty="0" err="1"/>
              <a:t>AmoSm</a:t>
            </a:r>
            <a:r>
              <a:rPr lang="en-US" dirty="0"/>
              <a:t> and </a:t>
            </a:r>
            <a:r>
              <a:rPr lang="en-US" dirty="0" err="1"/>
              <a:t>Cryst</a:t>
            </a:r>
            <a:r>
              <a:rPr lang="en-US" dirty="0"/>
              <a:t>,</a:t>
            </a:r>
            <a:r>
              <a:rPr lang="en-US" baseline="0" dirty="0"/>
              <a:t> large increases in </a:t>
            </a:r>
            <a:r>
              <a:rPr lang="en-US" baseline="0" dirty="0" err="1"/>
              <a:t>AmoLg</a:t>
            </a:r>
            <a:r>
              <a:rPr lang="en-US" baseline="0" dirty="0"/>
              <a:t> =&gt; implies that something happened on those dates</a:t>
            </a:r>
          </a:p>
          <a:p>
            <a:endParaRPr lang="en-US" baseline="0" dirty="0"/>
          </a:p>
          <a:p>
            <a:r>
              <a:rPr lang="en-US" baseline="0" dirty="0"/>
              <a:t>Okay so why does the period of the system matter?  Well!  It turns out that the two dates listed above have 569 days in between them, which correlates to almost exactly 36 complete orbits =&gt; thus, the stars were at basically the same position in their orbits on both days!</a:t>
            </a:r>
          </a:p>
          <a:p>
            <a:endParaRPr lang="en-US" baseline="0" dirty="0"/>
          </a:p>
          <a:p>
            <a:r>
              <a:rPr lang="en-US" baseline="0" dirty="0"/>
              <a:t>But how do we know that position was periastron (or close to it)?  And why would that change the dust populations?  My mentor and I theorized that when the stars are near each other, the smaller dust grains (</a:t>
            </a:r>
            <a:r>
              <a:rPr lang="en-US" baseline="0" dirty="0" err="1"/>
              <a:t>AmoSm</a:t>
            </a:r>
            <a:r>
              <a:rPr lang="en-US" baseline="0" dirty="0"/>
              <a:t> and </a:t>
            </a:r>
            <a:r>
              <a:rPr lang="en-US" baseline="0" dirty="0" err="1"/>
              <a:t>Cryst</a:t>
            </a:r>
            <a:r>
              <a:rPr lang="en-US" baseline="0" dirty="0"/>
              <a:t>) are more likely to be destroyed than the bigger ones; since our data was for the percentage of the disk, this meant that when the smaller populations decreased, the larger population appeared to “increase” (but it didn’t really).</a:t>
            </a:r>
          </a:p>
          <a:p>
            <a:endParaRPr lang="en-US" dirty="0"/>
          </a:p>
          <a:p>
            <a:r>
              <a:rPr lang="en-US" dirty="0"/>
              <a:t>I found a 1999 paper by Dr.</a:t>
            </a:r>
            <a:r>
              <a:rPr lang="en-US" baseline="0" dirty="0"/>
              <a:t> Robert Mathieu that indicates the system brightens at periastron, and that implies an increased rate of matter falling on the stellar surface and heating of the region surrounding the stars (which also destroys some grains).</a:t>
            </a:r>
          </a:p>
          <a:p>
            <a:endParaRPr lang="en-US" baseline="0" dirty="0"/>
          </a:p>
          <a:p>
            <a:r>
              <a:rPr lang="en-US" baseline="0" dirty="0"/>
              <a:t>(remember to skip ahead two slides)</a:t>
            </a:r>
            <a:endParaRPr lang="en-US" dirty="0"/>
          </a:p>
        </p:txBody>
      </p:sp>
      <p:sp>
        <p:nvSpPr>
          <p:cNvPr id="4" name="Slide Number Placeholder 3"/>
          <p:cNvSpPr>
            <a:spLocks noGrp="1"/>
          </p:cNvSpPr>
          <p:nvPr>
            <p:ph type="sldNum" sz="quarter" idx="10"/>
          </p:nvPr>
        </p:nvSpPr>
        <p:spPr/>
        <p:txBody>
          <a:bodyPr/>
          <a:lstStyle/>
          <a:p>
            <a:fld id="{7D5BDDB6-ABC4-44CC-82CA-877F9D9D0960}" type="slidenum">
              <a:rPr lang="en-US" smtClean="0"/>
              <a:t>6</a:t>
            </a:fld>
            <a:endParaRPr lang="en-US"/>
          </a:p>
        </p:txBody>
      </p:sp>
    </p:spTree>
    <p:extLst>
      <p:ext uri="{BB962C8B-B14F-4D97-AF65-F5344CB8AC3E}">
        <p14:creationId xmlns:p14="http://schemas.microsoft.com/office/powerpoint/2010/main" val="330837035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t>
            </a:r>
            <a:r>
              <a:rPr lang="en-US" baseline="0" dirty="0"/>
              <a:t> showed this to my mentor, and he told me that DQ Tau is a really interesting system (next slide)</a:t>
            </a:r>
            <a:endParaRPr lang="en-US" dirty="0"/>
          </a:p>
        </p:txBody>
      </p:sp>
      <p:sp>
        <p:nvSpPr>
          <p:cNvPr id="4" name="Slide Number Placeholder 3"/>
          <p:cNvSpPr>
            <a:spLocks noGrp="1"/>
          </p:cNvSpPr>
          <p:nvPr>
            <p:ph type="sldNum" sz="quarter" idx="10"/>
          </p:nvPr>
        </p:nvSpPr>
        <p:spPr/>
        <p:txBody>
          <a:bodyPr/>
          <a:lstStyle/>
          <a:p>
            <a:fld id="{7D5BDDB6-ABC4-44CC-82CA-877F9D9D0960}" type="slidenum">
              <a:rPr lang="en-US" smtClean="0"/>
              <a:t>7</a:t>
            </a:fld>
            <a:endParaRPr lang="en-US"/>
          </a:p>
        </p:txBody>
      </p:sp>
    </p:spTree>
    <p:extLst>
      <p:ext uri="{BB962C8B-B14F-4D97-AF65-F5344CB8AC3E}">
        <p14:creationId xmlns:p14="http://schemas.microsoft.com/office/powerpoint/2010/main" val="37774781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DQ Tau is a binary star system with two similar mass stars in an elliptical orbit around a common center of mass.  (This isn’t a diagram of DQ Tau’s orbit, just a general binary star system).  Every 15.8 days they are very close together, which is called periastron. (remember to go back to the text slide)</a:t>
            </a:r>
            <a:endParaRPr lang="en-US" dirty="0"/>
          </a:p>
        </p:txBody>
      </p:sp>
      <p:sp>
        <p:nvSpPr>
          <p:cNvPr id="4" name="Slide Number Placeholder 3"/>
          <p:cNvSpPr>
            <a:spLocks noGrp="1"/>
          </p:cNvSpPr>
          <p:nvPr>
            <p:ph type="sldNum" sz="quarter" idx="10"/>
          </p:nvPr>
        </p:nvSpPr>
        <p:spPr/>
        <p:txBody>
          <a:bodyPr/>
          <a:lstStyle/>
          <a:p>
            <a:fld id="{7D5BDDB6-ABC4-44CC-82CA-877F9D9D0960}" type="slidenum">
              <a:rPr lang="en-US" smtClean="0"/>
              <a:t>8</a:t>
            </a:fld>
            <a:endParaRPr lang="en-US"/>
          </a:p>
        </p:txBody>
      </p:sp>
    </p:spTree>
    <p:extLst>
      <p:ext uri="{BB962C8B-B14F-4D97-AF65-F5344CB8AC3E}">
        <p14:creationId xmlns:p14="http://schemas.microsoft.com/office/powerpoint/2010/main" val="29926571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a:t>
            </a:r>
            <a:r>
              <a:rPr lang="en-US" baseline="0" dirty="0"/>
              <a:t> this model, w</a:t>
            </a:r>
            <a:r>
              <a:rPr lang="en-US" dirty="0"/>
              <a:t>e assume</a:t>
            </a:r>
            <a:r>
              <a:rPr lang="en-US" baseline="0" dirty="0"/>
              <a:t> that we are observing the entire disk.  If we aren’t seeing the whole thing, then the model expects the disks to have a fairly uniform mix of grains (i.e. no heavy grains all clumped together towards the outer edges of the disk).  Therefore, we might not have a clear picture of the entire disk.</a:t>
            </a:r>
            <a:endParaRPr lang="en-US" dirty="0"/>
          </a:p>
          <a:p>
            <a:endParaRPr lang="en-US" dirty="0"/>
          </a:p>
          <a:p>
            <a:r>
              <a:rPr lang="en-US" dirty="0"/>
              <a:t>Second, we didn’t have information on</a:t>
            </a:r>
            <a:r>
              <a:rPr lang="en-US" baseline="0" dirty="0"/>
              <a:t> what the stars themselves were doing at the observation times.  Could the dust populations be fluctuating due to stellar activity without greatly affecting the flux of the disks, since those stayed fairly constant?  Like I mentioned, heating the disk could destroy some smaller grains, but then illuminate further portions of the disk, possibly evening out the total flux of the disk.</a:t>
            </a:r>
            <a:endParaRPr lang="en-US" dirty="0"/>
          </a:p>
        </p:txBody>
      </p:sp>
      <p:sp>
        <p:nvSpPr>
          <p:cNvPr id="4" name="Slide Number Placeholder 3"/>
          <p:cNvSpPr>
            <a:spLocks noGrp="1"/>
          </p:cNvSpPr>
          <p:nvPr>
            <p:ph type="sldNum" sz="quarter" idx="10"/>
          </p:nvPr>
        </p:nvSpPr>
        <p:spPr/>
        <p:txBody>
          <a:bodyPr/>
          <a:lstStyle/>
          <a:p>
            <a:fld id="{7D5BDDB6-ABC4-44CC-82CA-877F9D9D0960}" type="slidenum">
              <a:rPr lang="en-US" smtClean="0"/>
              <a:t>9</a:t>
            </a:fld>
            <a:endParaRPr lang="en-US"/>
          </a:p>
        </p:txBody>
      </p:sp>
    </p:spTree>
    <p:extLst>
      <p:ext uri="{BB962C8B-B14F-4D97-AF65-F5344CB8AC3E}">
        <p14:creationId xmlns:p14="http://schemas.microsoft.com/office/powerpoint/2010/main" val="30385601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4464028"/>
            <a:ext cx="9144000" cy="1641490"/>
          </a:xfrm>
        </p:spPr>
        <p:txBody>
          <a:bodyPr wrap="none" anchor="t">
            <a:normAutofit/>
          </a:bodyPr>
          <a:lstStyle>
            <a:lvl1pPr algn="r">
              <a:defRPr sz="9600" b="0" spc="-300">
                <a:gradFill flip="none" rotWithShape="1">
                  <a:gsLst>
                    <a:gs pos="32000">
                      <a:schemeClr val="tx1">
                        <a:lumMod val="89000"/>
                      </a:schemeClr>
                    </a:gs>
                    <a:gs pos="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2209799" y="3694375"/>
            <a:ext cx="9144000" cy="754025"/>
          </a:xfrm>
        </p:spPr>
        <p:txBody>
          <a:bodyPr anchor="b">
            <a:normAutofit/>
          </a:bodyPr>
          <a:lstStyle>
            <a:lvl1pPr marL="0" indent="0" algn="r">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7A56DBF-A6D1-4FF5-824F-26948FE64552}" type="datetimeFigureOut">
              <a:rPr lang="en-US" smtClean="0"/>
              <a:t>4/7/2017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3819746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367160"/>
            <a:ext cx="10515600" cy="819355"/>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39788" y="987425"/>
            <a:ext cx="10515600" cy="337973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5186516"/>
            <a:ext cx="10514012" cy="682472"/>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A56DBF-A6D1-4FF5-824F-26948FE64552}"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33694635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3534344"/>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839788" y="4489399"/>
            <a:ext cx="10514012" cy="1501826"/>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A56DBF-A6D1-4FF5-824F-26948FE64552}"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3326075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365125"/>
            <a:ext cx="9302752" cy="2992904"/>
          </a:xfrm>
        </p:spPr>
        <p:txBody>
          <a:bodyPr anchor="ctr"/>
          <a:lstStyle>
            <a:lvl1pPr>
              <a:defRPr sz="44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838200" y="4501729"/>
            <a:ext cx="10512424" cy="1489496"/>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A56DBF-A6D1-4FF5-824F-26948FE64552}"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279AF-30FE-466E-8118-15A8A2D07FC8}" type="slidenum">
              <a:rPr lang="en-US" smtClean="0"/>
              <a:t>‹#›</a:t>
            </a:fld>
            <a:endParaRPr lang="en-US"/>
          </a:p>
        </p:txBody>
      </p:sp>
      <p:sp>
        <p:nvSpPr>
          <p:cNvPr id="9" name="TextBox 8"/>
          <p:cNvSpPr txBox="1"/>
          <p:nvPr/>
        </p:nvSpPr>
        <p:spPr>
          <a:xfrm>
            <a:off x="1111044" y="7868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437812"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5860007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839788" y="2326967"/>
            <a:ext cx="10515600" cy="2511835"/>
          </a:xfrm>
        </p:spPr>
        <p:txBody>
          <a:bodyPr anchor="b">
            <a:normAutofit/>
          </a:bodyPr>
          <a:lstStyle>
            <a:lvl1pPr>
              <a:defRPr sz="5400"/>
            </a:lvl1pPr>
          </a:lstStyle>
          <a:p>
            <a:r>
              <a:rPr lang="en-US"/>
              <a:t>Click to edit Master title style</a:t>
            </a:r>
            <a:endParaRPr lang="en-US" dirty="0"/>
          </a:p>
        </p:txBody>
      </p:sp>
      <p:sp>
        <p:nvSpPr>
          <p:cNvPr id="4" name="Text Placeholder 3"/>
          <p:cNvSpPr>
            <a:spLocks noGrp="1"/>
          </p:cNvSpPr>
          <p:nvPr>
            <p:ph type="body" sz="half" idx="2"/>
          </p:nvPr>
        </p:nvSpPr>
        <p:spPr>
          <a:xfrm>
            <a:off x="839788" y="4850581"/>
            <a:ext cx="10514012" cy="1140644"/>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A56DBF-A6D1-4FF5-824F-26948FE64552}"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20193525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337282" y="1885950"/>
            <a:ext cx="2946866" cy="576262"/>
          </a:xfrm>
        </p:spPr>
        <p:txBody>
          <a:bodyPr anchor="b">
            <a:noAutofit/>
          </a:bodyPr>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1356798" y="257175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4587994" y="1885950"/>
            <a:ext cx="2936241" cy="576262"/>
          </a:xfrm>
        </p:spPr>
        <p:txBody>
          <a:bodyPr vert="horz" lIns="91440" tIns="45720" rIns="91440" bIns="45720" rtlCol="0" anchor="b">
            <a:no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0" name="Text Placeholder 3"/>
          <p:cNvSpPr>
            <a:spLocks noGrp="1"/>
          </p:cNvSpPr>
          <p:nvPr>
            <p:ph type="body" sz="half" idx="16"/>
          </p:nvPr>
        </p:nvSpPr>
        <p:spPr>
          <a:xfrm>
            <a:off x="4577441" y="257175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829035" y="1885950"/>
            <a:ext cx="2932113" cy="576262"/>
          </a:xfrm>
        </p:spPr>
        <p:txBody>
          <a:bodyPr vert="horz" lIns="91440" tIns="45720" rIns="91440" bIns="45720" rtlCol="0" anchor="b">
            <a:noAutofit/>
          </a:bodyPr>
          <a:lstStyle>
            <a:lvl1pPr>
              <a:buNone/>
              <a:defRPr lang="en-US" sz="24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12" name="Text Placeholder 3"/>
          <p:cNvSpPr>
            <a:spLocks noGrp="1"/>
          </p:cNvSpPr>
          <p:nvPr>
            <p:ph type="body" sz="half" idx="17"/>
          </p:nvPr>
        </p:nvSpPr>
        <p:spPr>
          <a:xfrm>
            <a:off x="7829035" y="257175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7A56DBF-A6D1-4FF5-824F-26948FE64552}" type="datetimeFigureOut">
              <a:rPr lang="en-US" smtClean="0"/>
              <a:t>4/7/2017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17559166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838200" y="365125"/>
            <a:ext cx="105156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1332085" y="4297503"/>
            <a:ext cx="2940050"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1332085" y="2256354"/>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1332085" y="4873765"/>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4568997" y="4297503"/>
            <a:ext cx="2930525"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4568996" y="2256354"/>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567644" y="4873764"/>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804322" y="4297503"/>
            <a:ext cx="2932113" cy="576262"/>
          </a:xfrm>
        </p:spPr>
        <p:txBody>
          <a:bodyPr anchor="b">
            <a:noAutofit/>
          </a:bodyPr>
          <a:lstStyle>
            <a:lvl1pPr marL="0" indent="0">
              <a:buNone/>
              <a:defRPr sz="24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804321" y="2256354"/>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804197" y="4873762"/>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7A56DBF-A6D1-4FF5-824F-26948FE64552}" type="datetimeFigureOut">
              <a:rPr lang="en-US" smtClean="0"/>
              <a:t>4/7/2017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36368470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A56DBF-A6D1-4FF5-824F-26948FE64552}"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6171942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A56DBF-A6D1-4FF5-824F-26948FE64552}"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5377395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7A56DBF-A6D1-4FF5-824F-26948FE64552}"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29985916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854532" y="4464028"/>
            <a:ext cx="9144000" cy="1641490"/>
          </a:xfrm>
        </p:spPr>
        <p:txBody>
          <a:bodyPr wrap="none" anchor="t">
            <a:normAutofit/>
          </a:bodyPr>
          <a:lstStyle>
            <a:lvl1pPr algn="l">
              <a:defRPr sz="9600" b="0" spc="-300">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854532" y="3693674"/>
            <a:ext cx="9144000" cy="754025"/>
          </a:xfrm>
        </p:spPr>
        <p:txBody>
          <a:bodyPr anchor="b">
            <a:normAutofit/>
          </a:bodyPr>
          <a:lstStyle>
            <a:lvl1pPr marL="0" indent="0" algn="l">
              <a:buNone/>
              <a:defRPr sz="32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7A56DBF-A6D1-4FF5-824F-26948FE64552}" type="datetimeFigureOut">
              <a:rPr lang="en-US" smtClean="0"/>
              <a:t>4/7/2017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3930732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20000" y="1825625"/>
            <a:ext cx="5025216"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19840" y="1825625"/>
            <a:ext cx="503396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7A56DBF-A6D1-4FF5-824F-26948FE64552}"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3403541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20000" y="1681163"/>
            <a:ext cx="5025216" cy="823912"/>
          </a:xfrm>
        </p:spPr>
        <p:txBody>
          <a:bodyPr anchor="b"/>
          <a:lstStyle>
            <a:lvl1pPr marL="0" indent="0">
              <a:buNone/>
              <a:defRPr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20000" y="2505075"/>
            <a:ext cx="502521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19840" y="1681163"/>
            <a:ext cx="5035548" cy="823912"/>
          </a:xfrm>
        </p:spPr>
        <p:txBody>
          <a:bodyPr vert="horz" lIns="91440" tIns="45720" rIns="91440" bIns="45720" rtlCol="0" anchor="b">
            <a:normAutofit/>
          </a:bodyPr>
          <a:lstStyle>
            <a:lvl1pPr>
              <a:buNone/>
              <a:defRPr lang="en-US" sz="24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Edit Master text styles</a:t>
            </a:r>
          </a:p>
        </p:txBody>
      </p:sp>
      <p:sp>
        <p:nvSpPr>
          <p:cNvPr id="6" name="Content Placeholder 5"/>
          <p:cNvSpPr>
            <a:spLocks noGrp="1"/>
          </p:cNvSpPr>
          <p:nvPr>
            <p:ph sz="quarter" idx="4"/>
          </p:nvPr>
        </p:nvSpPr>
        <p:spPr>
          <a:xfrm>
            <a:off x="6319840" y="2505075"/>
            <a:ext cx="503554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7A56DBF-A6D1-4FF5-824F-26948FE64552}" type="datetimeFigureOut">
              <a:rPr lang="en-US" smtClean="0"/>
              <a:t>4/7/2017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24854153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7A56DBF-A6D1-4FF5-824F-26948FE64552}" type="datetimeFigureOut">
              <a:rPr lang="en-US" smtClean="0"/>
              <a:t>4/7/2017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35804148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A56DBF-A6D1-4FF5-824F-26948FE64552}" type="datetimeFigureOut">
              <a:rPr lang="en-US" smtClean="0"/>
              <a:t>4/7/2017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13961055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A56DBF-A6D1-4FF5-824F-26948FE64552}"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27355677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20000" y="2057400"/>
            <a:ext cx="3652025" cy="3811588"/>
          </a:xfrm>
        </p:spPr>
        <p:txBody>
          <a:bodyPr/>
          <a:lstStyle>
            <a:lvl1pPr marL="0" indent="0">
              <a:buNone/>
              <a:defRPr sz="16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7A56DBF-A6D1-4FF5-824F-26948FE64552}" type="datetimeFigureOut">
              <a:rPr lang="en-US" smtClean="0"/>
              <a:t>4/7/2017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9279AF-30FE-466E-8118-15A8A2D07FC8}" type="slidenum">
              <a:rPr lang="en-US" smtClean="0"/>
              <a:t>‹#›</a:t>
            </a:fld>
            <a:endParaRPr lang="en-US"/>
          </a:p>
        </p:txBody>
      </p:sp>
    </p:spTree>
    <p:extLst>
      <p:ext uri="{BB962C8B-B14F-4D97-AF65-F5344CB8AC3E}">
        <p14:creationId xmlns:p14="http://schemas.microsoft.com/office/powerpoint/2010/main" val="10173731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20000" y="1825625"/>
            <a:ext cx="102338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17A56DBF-A6D1-4FF5-824F-26948FE64552}" type="datetimeFigureOut">
              <a:rPr lang="en-US" smtClean="0"/>
              <a:t>4/7/2017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fld id="{059279AF-30FE-466E-8118-15A8A2D07FC8}" type="slidenum">
              <a:rPr lang="en-US" smtClean="0"/>
              <a:t>‹#›</a:t>
            </a:fld>
            <a:endParaRPr lang="en-US"/>
          </a:p>
        </p:txBody>
      </p:sp>
    </p:spTree>
    <p:extLst>
      <p:ext uri="{BB962C8B-B14F-4D97-AF65-F5344CB8AC3E}">
        <p14:creationId xmlns:p14="http://schemas.microsoft.com/office/powerpoint/2010/main" val="4267248767"/>
      </p:ext>
    </p:extLst>
  </p:cSld>
  <p:clrMap bg1="dk1" tx1="lt1" bg2="dk2" tx2="lt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 id="2147483738" r:id="rId12"/>
    <p:sldLayoutId id="2147483739" r:id="rId13"/>
    <p:sldLayoutId id="2147483740" r:id="rId14"/>
    <p:sldLayoutId id="2147483741" r:id="rId15"/>
    <p:sldLayoutId id="2147483742" r:id="rId16"/>
    <p:sldLayoutId id="2147483743" r:id="rId17"/>
  </p:sldLayoutIdLst>
  <p:txStyles>
    <p:titleStyle>
      <a:lvl1pPr algn="l" defTabSz="914400" rtl="0" eaLnBrk="1" latinLnBrk="0" hangingPunct="1">
        <a:lnSpc>
          <a:spcPct val="90000"/>
        </a:lnSpc>
        <a:spcBef>
          <a:spcPct val="0"/>
        </a:spcBef>
        <a:buNone/>
        <a:defRPr sz="5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jpe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9137" y="1847683"/>
            <a:ext cx="11453724" cy="970614"/>
          </a:xfrm>
        </p:spPr>
        <p:txBody>
          <a:bodyPr>
            <a:normAutofit/>
          </a:bodyPr>
          <a:lstStyle/>
          <a:p>
            <a:pPr algn="ctr"/>
            <a:r>
              <a:rPr lang="en-US" sz="5600" dirty="0">
                <a:cs typeface="Arial" panose="020B0604020202020204" pitchFamily="34" charset="0"/>
              </a:rPr>
              <a:t>Spectral</a:t>
            </a:r>
            <a:r>
              <a:rPr lang="en-US" sz="5600" dirty="0"/>
              <a:t> Variability of Protoplanetary Disks</a:t>
            </a:r>
          </a:p>
        </p:txBody>
      </p:sp>
      <p:sp>
        <p:nvSpPr>
          <p:cNvPr id="3" name="Subtitle 2"/>
          <p:cNvSpPr>
            <a:spLocks noGrp="1"/>
          </p:cNvSpPr>
          <p:nvPr>
            <p:ph type="subTitle" idx="1"/>
          </p:nvPr>
        </p:nvSpPr>
        <p:spPr>
          <a:xfrm>
            <a:off x="1889185" y="3543617"/>
            <a:ext cx="9144000" cy="1408443"/>
          </a:xfrm>
        </p:spPr>
        <p:txBody>
          <a:bodyPr>
            <a:noAutofit/>
          </a:bodyPr>
          <a:lstStyle/>
          <a:p>
            <a:r>
              <a:rPr lang="en-US" sz="2800" dirty="0"/>
              <a:t>Laurin Gray</a:t>
            </a:r>
          </a:p>
          <a:p>
            <a:r>
              <a:rPr lang="en-US" sz="2800" dirty="0"/>
              <a:t>Advisor: Dr. Jarron Leisenring</a:t>
            </a:r>
          </a:p>
          <a:p>
            <a:r>
              <a:rPr lang="en-US" sz="2800" dirty="0"/>
              <a:t>Steward Observatory, University of Arizona</a:t>
            </a:r>
          </a:p>
        </p:txBody>
      </p:sp>
      <p:pic>
        <p:nvPicPr>
          <p:cNvPr id="1026" name="Picture 2" descr="https://spacegrant.arizona.edu/sites/spacegrant.arizona.edu/files/about/logos/azsgc_logo_transparent_l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p:cNvSpPr txBox="1"/>
          <p:nvPr/>
        </p:nvSpPr>
        <p:spPr>
          <a:xfrm>
            <a:off x="241540" y="260589"/>
            <a:ext cx="3295290" cy="861774"/>
          </a:xfrm>
          <a:prstGeom prst="rect">
            <a:avLst/>
          </a:prstGeom>
          <a:noFill/>
        </p:spPr>
        <p:txBody>
          <a:bodyPr wrap="square" rtlCol="0">
            <a:spAutoFit/>
          </a:bodyPr>
          <a:lstStyle/>
          <a:p>
            <a:r>
              <a:rPr lang="en-US" sz="1600" dirty="0"/>
              <a:t>Arizona Space Grant Consortium</a:t>
            </a:r>
          </a:p>
          <a:p>
            <a:r>
              <a:rPr lang="en-US" sz="1600" dirty="0"/>
              <a:t>April 22, 2017</a:t>
            </a:r>
          </a:p>
          <a:p>
            <a:r>
              <a:rPr lang="en-US" sz="1600" dirty="0"/>
              <a:t>Tempe, AZ</a:t>
            </a:r>
          </a:p>
        </p:txBody>
      </p:sp>
      <p:pic>
        <p:nvPicPr>
          <p:cNvPr id="1028" name="Picture 4" descr="Image result for steward observato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1540"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80761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979" y="347872"/>
            <a:ext cx="10515600" cy="1325563"/>
          </a:xfrm>
        </p:spPr>
        <p:txBody>
          <a:bodyPr/>
          <a:lstStyle/>
          <a:p>
            <a:r>
              <a:rPr lang="en-US" sz="4800" dirty="0"/>
              <a:t>Acknowledgements</a:t>
            </a:r>
            <a:endParaRPr lang="en-US" dirty="0"/>
          </a:p>
        </p:txBody>
      </p:sp>
      <p:sp>
        <p:nvSpPr>
          <p:cNvPr id="3" name="Content Placeholder 2"/>
          <p:cNvSpPr>
            <a:spLocks noGrp="1"/>
          </p:cNvSpPr>
          <p:nvPr>
            <p:ph idx="1"/>
          </p:nvPr>
        </p:nvSpPr>
        <p:spPr>
          <a:xfrm>
            <a:off x="690113" y="1825625"/>
            <a:ext cx="10834778" cy="4351338"/>
          </a:xfrm>
        </p:spPr>
        <p:txBody>
          <a:bodyPr/>
          <a:lstStyle/>
          <a:p>
            <a:r>
              <a:rPr lang="en-US" dirty="0"/>
              <a:t>Dr. Jarron Leisenring</a:t>
            </a:r>
          </a:p>
          <a:p>
            <a:endParaRPr lang="en-US" dirty="0"/>
          </a:p>
          <a:p>
            <a:r>
              <a:rPr lang="en-US" dirty="0"/>
              <a:t>Steward </a:t>
            </a:r>
            <a:r>
              <a:rPr lang="en-US" sz="3200" dirty="0"/>
              <a:t>Observatory/University</a:t>
            </a:r>
            <a:r>
              <a:rPr lang="en-US" dirty="0"/>
              <a:t> of Arizona Astronomy Department</a:t>
            </a:r>
          </a:p>
          <a:p>
            <a:endParaRPr lang="en-US" dirty="0"/>
          </a:p>
          <a:p>
            <a:r>
              <a:rPr lang="en-US" dirty="0"/>
              <a:t>Arizona Space Grant Consortium</a:t>
            </a:r>
          </a:p>
        </p:txBody>
      </p:sp>
      <p:pic>
        <p:nvPicPr>
          <p:cNvPr id="5" name="Picture 2" descr="https://spacegrant.arizona.edu/sites/spacegrant.arizona.edu/files/about/logos/azsgc_logo_transparent_l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Image result for steward observator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51182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5672" y="2107662"/>
            <a:ext cx="10515600" cy="1877742"/>
          </a:xfrm>
        </p:spPr>
        <p:txBody>
          <a:bodyPr>
            <a:normAutofit/>
          </a:bodyPr>
          <a:lstStyle/>
          <a:p>
            <a:pPr algn="ctr"/>
            <a:r>
              <a:rPr lang="en-US" sz="9600" b="1" dirty="0">
                <a:latin typeface="Monotype Corsiva" panose="03010101010201010101" pitchFamily="66" charset="0"/>
              </a:rPr>
              <a:t>Thank</a:t>
            </a:r>
            <a:r>
              <a:rPr lang="en-US" sz="8800" b="1" dirty="0">
                <a:latin typeface="Monotype Corsiva" panose="03010101010201010101" pitchFamily="66" charset="0"/>
              </a:rPr>
              <a:t> You</a:t>
            </a:r>
          </a:p>
        </p:txBody>
      </p:sp>
      <p:pic>
        <p:nvPicPr>
          <p:cNvPr id="4" name="Picture 2" descr="https://spacegrant.arizona.edu/sites/spacegrant.arizona.edu/files/about/logos/azsgc_logo_transparent_l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4" descr="Image result for steward observatory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776315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172" y="110911"/>
            <a:ext cx="10515600" cy="1109407"/>
          </a:xfrm>
        </p:spPr>
        <p:txBody>
          <a:bodyPr>
            <a:normAutofit/>
          </a:bodyPr>
          <a:lstStyle/>
          <a:p>
            <a:r>
              <a:rPr lang="en-US" sz="4800" dirty="0"/>
              <a:t>What is a Protoplanetary Disk?</a:t>
            </a:r>
          </a:p>
        </p:txBody>
      </p:sp>
      <p:sp>
        <p:nvSpPr>
          <p:cNvPr id="3" name="Content Placeholder 2"/>
          <p:cNvSpPr>
            <a:spLocks noGrp="1"/>
          </p:cNvSpPr>
          <p:nvPr>
            <p:ph idx="1"/>
          </p:nvPr>
        </p:nvSpPr>
        <p:spPr>
          <a:xfrm>
            <a:off x="979100" y="1220318"/>
            <a:ext cx="10233800" cy="4351338"/>
          </a:xfrm>
        </p:spPr>
        <p:txBody>
          <a:bodyPr/>
          <a:lstStyle/>
          <a:p>
            <a:r>
              <a:rPr lang="en-US" dirty="0"/>
              <a:t>Form around T Tauri stars</a:t>
            </a:r>
          </a:p>
          <a:p>
            <a:r>
              <a:rPr lang="en-US" dirty="0"/>
              <a:t>Made of dense gas and dust grains</a:t>
            </a:r>
          </a:p>
          <a:p>
            <a:r>
              <a:rPr lang="en-US" dirty="0"/>
              <a:t>Emission spectra of dust- 10 micron feature</a:t>
            </a:r>
          </a:p>
          <a:p>
            <a:pPr marL="0" indent="0">
              <a:buNone/>
            </a:pPr>
            <a:endParaRPr lang="en-US" dirty="0"/>
          </a:p>
        </p:txBody>
      </p:sp>
      <p:pic>
        <p:nvPicPr>
          <p:cNvPr id="5" name="Picture 2" descr="https://spacegrant.arizona.edu/sites/spacegrant.arizona.edu/files/about/logos/azsgc_logo_transparent_l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Image result for steward observato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pic>
        <p:nvPicPr>
          <p:cNvPr id="9218" name="Picture 2" descr="https://upload.wikimedia.org/wikipedia/commons/9/9d/HL_Tau_protoplanetary_disk.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1172" y="2760453"/>
            <a:ext cx="3164670" cy="316467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p:cNvSpPr txBox="1"/>
          <p:nvPr/>
        </p:nvSpPr>
        <p:spPr>
          <a:xfrm>
            <a:off x="2475781" y="5925123"/>
            <a:ext cx="2260121" cy="338554"/>
          </a:xfrm>
          <a:prstGeom prst="rect">
            <a:avLst/>
          </a:prstGeom>
          <a:noFill/>
        </p:spPr>
        <p:txBody>
          <a:bodyPr wrap="square" rtlCol="0">
            <a:spAutoFit/>
          </a:bodyPr>
          <a:lstStyle/>
          <a:p>
            <a:r>
              <a:rPr lang="en-US" sz="1600" dirty="0"/>
              <a:t>Source: Alma</a:t>
            </a:r>
          </a:p>
        </p:txBody>
      </p:sp>
      <p:pic>
        <p:nvPicPr>
          <p:cNvPr id="4" name="Picture 3"/>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40257" y="2760453"/>
            <a:ext cx="5521349" cy="3367659"/>
          </a:xfrm>
          <a:prstGeom prst="rect">
            <a:avLst/>
          </a:prstGeom>
        </p:spPr>
      </p:pic>
      <p:sp>
        <p:nvSpPr>
          <p:cNvPr id="8" name="TextBox 7"/>
          <p:cNvSpPr txBox="1"/>
          <p:nvPr/>
        </p:nvSpPr>
        <p:spPr>
          <a:xfrm>
            <a:off x="5955100" y="6104512"/>
            <a:ext cx="4606506" cy="400110"/>
          </a:xfrm>
          <a:prstGeom prst="rect">
            <a:avLst/>
          </a:prstGeom>
          <a:noFill/>
        </p:spPr>
        <p:txBody>
          <a:bodyPr wrap="square" rtlCol="0">
            <a:spAutoFit/>
          </a:bodyPr>
          <a:lstStyle/>
          <a:p>
            <a:r>
              <a:rPr lang="en-US" sz="2000" dirty="0"/>
              <a:t>A raw spectrum for </a:t>
            </a:r>
            <a:r>
              <a:rPr lang="en-US" sz="2000" dirty="0" err="1"/>
              <a:t>AATau</a:t>
            </a:r>
            <a:endParaRPr lang="en-US" sz="2000" dirty="0"/>
          </a:p>
        </p:txBody>
      </p:sp>
    </p:spTree>
    <p:extLst>
      <p:ext uri="{BB962C8B-B14F-4D97-AF65-F5344CB8AC3E}">
        <p14:creationId xmlns:p14="http://schemas.microsoft.com/office/powerpoint/2010/main" val="37741816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979" y="244355"/>
            <a:ext cx="10515600" cy="1325563"/>
          </a:xfrm>
        </p:spPr>
        <p:txBody>
          <a:bodyPr>
            <a:normAutofit/>
          </a:bodyPr>
          <a:lstStyle/>
          <a:p>
            <a:r>
              <a:rPr lang="en-US" sz="4800" dirty="0"/>
              <a:t>Main Questions</a:t>
            </a:r>
          </a:p>
        </p:txBody>
      </p:sp>
      <p:sp>
        <p:nvSpPr>
          <p:cNvPr id="3" name="Content Placeholder 2"/>
          <p:cNvSpPr>
            <a:spLocks noGrp="1"/>
          </p:cNvSpPr>
          <p:nvPr>
            <p:ph idx="1"/>
          </p:nvPr>
        </p:nvSpPr>
        <p:spPr>
          <a:xfrm>
            <a:off x="631166" y="1569918"/>
            <a:ext cx="11083506" cy="4351338"/>
          </a:xfrm>
        </p:spPr>
        <p:txBody>
          <a:bodyPr>
            <a:normAutofit/>
          </a:bodyPr>
          <a:lstStyle/>
          <a:p>
            <a:r>
              <a:rPr lang="en-US" sz="3200" dirty="0"/>
              <a:t>What is the dust grain composition of the protoplanetary disks?</a:t>
            </a:r>
          </a:p>
          <a:p>
            <a:endParaRPr lang="en-US" sz="3200" dirty="0"/>
          </a:p>
          <a:p>
            <a:r>
              <a:rPr lang="en-US" sz="3200" dirty="0"/>
              <a:t>How do the compositions vary over time?</a:t>
            </a:r>
          </a:p>
          <a:p>
            <a:endParaRPr lang="en-US" sz="3200" dirty="0"/>
          </a:p>
          <a:p>
            <a:r>
              <a:rPr lang="en-US" sz="3200" dirty="0"/>
              <a:t>How does this influence the variation of the spectra over time?</a:t>
            </a:r>
          </a:p>
        </p:txBody>
      </p:sp>
      <p:pic>
        <p:nvPicPr>
          <p:cNvPr id="5" name="Picture 2" descr="https://spacegrant.arizona.edu/sites/spacegrant.arizona.edu/files/about/logos/azsgc_logo_transparent_l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Image result for steward observato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5777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979" y="296115"/>
            <a:ext cx="10515600" cy="1056242"/>
          </a:xfrm>
        </p:spPr>
        <p:txBody>
          <a:bodyPr>
            <a:normAutofit/>
          </a:bodyPr>
          <a:lstStyle/>
          <a:p>
            <a:r>
              <a:rPr lang="en-US" sz="4800" dirty="0"/>
              <a:t>Data Collection &amp; Analysis</a:t>
            </a:r>
          </a:p>
        </p:txBody>
      </p:sp>
      <p:sp>
        <p:nvSpPr>
          <p:cNvPr id="3" name="Content Placeholder 2"/>
          <p:cNvSpPr>
            <a:spLocks noGrp="1"/>
          </p:cNvSpPr>
          <p:nvPr>
            <p:ph idx="1"/>
          </p:nvPr>
        </p:nvSpPr>
        <p:spPr>
          <a:xfrm>
            <a:off x="1021572" y="1352357"/>
            <a:ext cx="10233800" cy="3564700"/>
          </a:xfrm>
        </p:spPr>
        <p:txBody>
          <a:bodyPr>
            <a:normAutofit/>
          </a:bodyPr>
          <a:lstStyle/>
          <a:p>
            <a:r>
              <a:rPr lang="en-US" sz="3200" dirty="0"/>
              <a:t>Data collection on Spitzer Space Telescope</a:t>
            </a:r>
          </a:p>
          <a:p>
            <a:r>
              <a:rPr lang="en-US" sz="3200" dirty="0"/>
              <a:t>Steps for analysis:</a:t>
            </a:r>
          </a:p>
          <a:p>
            <a:pPr marL="971550" lvl="1" indent="-514350">
              <a:buFont typeface="+mj-lt"/>
              <a:buAutoNum type="arabicPeriod"/>
            </a:pPr>
            <a:r>
              <a:rPr lang="en-US" sz="2800" dirty="0"/>
              <a:t>Plot each spectrum</a:t>
            </a:r>
          </a:p>
          <a:p>
            <a:pPr marL="971550" lvl="1" indent="-514350">
              <a:buFont typeface="+mj-lt"/>
              <a:buAutoNum type="arabicPeriod"/>
            </a:pPr>
            <a:r>
              <a:rPr lang="en-US" sz="2800" dirty="0"/>
              <a:t>Create a model</a:t>
            </a:r>
          </a:p>
          <a:p>
            <a:pPr marL="971550" lvl="1" indent="-514350">
              <a:buFont typeface="+mj-lt"/>
              <a:buAutoNum type="arabicPeriod"/>
            </a:pPr>
            <a:r>
              <a:rPr lang="en-US" sz="2800" dirty="0"/>
              <a:t>Run a Markov-Chain Monte Carlo simulation</a:t>
            </a:r>
          </a:p>
          <a:p>
            <a:pPr marL="971550" lvl="1" indent="-514350">
              <a:buFont typeface="+mj-lt"/>
              <a:buAutoNum type="arabicPeriod"/>
            </a:pPr>
            <a:r>
              <a:rPr lang="en-US" sz="2800" dirty="0"/>
              <a:t>Compare changes in dust populations to changes in flux</a:t>
            </a:r>
          </a:p>
        </p:txBody>
      </p:sp>
      <p:pic>
        <p:nvPicPr>
          <p:cNvPr id="5" name="Picture 2" descr="https://spacegrant.arizona.edu/sites/spacegrant.arizona.edu/files/about/logos/azsgc_logo_transparent_l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Image result for steward observato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652998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979" y="365125"/>
            <a:ext cx="10515600" cy="987231"/>
          </a:xfrm>
        </p:spPr>
        <p:txBody>
          <a:bodyPr>
            <a:normAutofit/>
          </a:bodyPr>
          <a:lstStyle/>
          <a:p>
            <a:r>
              <a:rPr lang="en-US" sz="4800" dirty="0"/>
              <a:t>Results</a:t>
            </a:r>
          </a:p>
        </p:txBody>
      </p:sp>
      <p:sp>
        <p:nvSpPr>
          <p:cNvPr id="3" name="Content Placeholder 2"/>
          <p:cNvSpPr>
            <a:spLocks noGrp="1"/>
          </p:cNvSpPr>
          <p:nvPr>
            <p:ph idx="1"/>
          </p:nvPr>
        </p:nvSpPr>
        <p:spPr>
          <a:xfrm>
            <a:off x="480979" y="1532575"/>
            <a:ext cx="10955547" cy="4351338"/>
          </a:xfrm>
        </p:spPr>
        <p:txBody>
          <a:bodyPr/>
          <a:lstStyle/>
          <a:p>
            <a:r>
              <a:rPr lang="en-US" sz="3200" dirty="0"/>
              <a:t>Composition: Discs primarily composed of amorphous small and large grains</a:t>
            </a:r>
          </a:p>
          <a:p>
            <a:r>
              <a:rPr lang="en-US" sz="3200" dirty="0"/>
              <a:t>Variation: Fairly small population fluctuations (&lt;10%)</a:t>
            </a:r>
          </a:p>
          <a:p>
            <a:r>
              <a:rPr lang="en-US" sz="3200" dirty="0"/>
              <a:t>Influence on spectra: No clear correlations between changes in dust populations and overall flux</a:t>
            </a:r>
          </a:p>
        </p:txBody>
      </p:sp>
      <p:pic>
        <p:nvPicPr>
          <p:cNvPr id="5" name="Picture 2" descr="https://spacegrant.arizona.edu/sites/spacegrant.arizona.edu/files/about/logos/azsgc_logo_transparent_l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Image result for steward observato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37215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979" y="170498"/>
            <a:ext cx="10515600" cy="1325563"/>
          </a:xfrm>
        </p:spPr>
        <p:txBody>
          <a:bodyPr>
            <a:normAutofit/>
          </a:bodyPr>
          <a:lstStyle/>
          <a:p>
            <a:r>
              <a:rPr lang="en-US" sz="4800" dirty="0"/>
              <a:t>What’s up with DQ Tau?</a:t>
            </a:r>
          </a:p>
        </p:txBody>
      </p:sp>
      <p:sp>
        <p:nvSpPr>
          <p:cNvPr id="3" name="Content Placeholder 2"/>
          <p:cNvSpPr>
            <a:spLocks noGrp="1"/>
          </p:cNvSpPr>
          <p:nvPr>
            <p:ph idx="1"/>
          </p:nvPr>
        </p:nvSpPr>
        <p:spPr>
          <a:xfrm>
            <a:off x="480979" y="1496061"/>
            <a:ext cx="11326040" cy="4351338"/>
          </a:xfrm>
        </p:spPr>
        <p:txBody>
          <a:bodyPr>
            <a:normAutofit/>
          </a:bodyPr>
          <a:lstStyle/>
          <a:p>
            <a:r>
              <a:rPr lang="en-US" sz="3200" dirty="0"/>
              <a:t>Noticed large changes in all 3 groups on 3/21/2007 and 10/9/2008</a:t>
            </a:r>
          </a:p>
          <a:p>
            <a:r>
              <a:rPr lang="en-US" sz="3200" dirty="0"/>
              <a:t>The DQ Tau system</a:t>
            </a:r>
          </a:p>
          <a:p>
            <a:r>
              <a:rPr lang="en-US" sz="3200" dirty="0"/>
              <a:t>Periodicity and matching observations</a:t>
            </a:r>
          </a:p>
          <a:p>
            <a:r>
              <a:rPr lang="en-US" sz="3200" dirty="0"/>
              <a:t>Why is this happening?</a:t>
            </a:r>
          </a:p>
        </p:txBody>
      </p:sp>
      <p:pic>
        <p:nvPicPr>
          <p:cNvPr id="5" name="Picture 2" descr="https://spacegrant.arizona.edu/sites/spacegrant.arizona.edu/files/about/logos/azsgc_logo_transparent_l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Image result for steward observato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66719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7148" y="164052"/>
            <a:ext cx="10130287" cy="5688236"/>
          </a:xfrm>
          <a:prstGeom prst="rect">
            <a:avLst/>
          </a:prstGeom>
        </p:spPr>
      </p:pic>
      <p:pic>
        <p:nvPicPr>
          <p:cNvPr id="6" name="Picture 4" descr="Image result for steward observato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spacegrant.arizona.edu/sites/spacegrant.arizona.edu/files/about/logos/azsgc_logo_transparent_lg.pn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62302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28800" y="5668414"/>
            <a:ext cx="2637184" cy="356386"/>
          </a:xfrm>
        </p:spPr>
        <p:txBody>
          <a:bodyPr>
            <a:noAutofit/>
          </a:bodyPr>
          <a:lstStyle/>
          <a:p>
            <a:pPr marL="0" indent="0">
              <a:buNone/>
            </a:pPr>
            <a:r>
              <a:rPr lang="en-US" sz="1600" dirty="0"/>
              <a:t>Source: University of Oregon</a:t>
            </a:r>
          </a:p>
        </p:txBody>
      </p:sp>
      <p:pic>
        <p:nvPicPr>
          <p:cNvPr id="2050" name="Picture 2" descr="Image result for dq tau binary stars orbital pat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28799" y="285994"/>
            <a:ext cx="8167608" cy="5382420"/>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spacegrant.arizona.edu/sites/spacegrant.arizona.edu/files/about/logos/azsgc_logo_transparent_lg.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Image result for steward observatory logo"/>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774263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979" y="330619"/>
            <a:ext cx="10515600" cy="1325563"/>
          </a:xfrm>
        </p:spPr>
        <p:txBody>
          <a:bodyPr>
            <a:normAutofit/>
          </a:bodyPr>
          <a:lstStyle/>
          <a:p>
            <a:r>
              <a:rPr lang="en-US" sz="4800" dirty="0"/>
              <a:t>Further Investigation and Limitations</a:t>
            </a:r>
          </a:p>
        </p:txBody>
      </p:sp>
      <p:sp>
        <p:nvSpPr>
          <p:cNvPr id="3" name="Content Placeholder 2"/>
          <p:cNvSpPr>
            <a:spLocks noGrp="1"/>
          </p:cNvSpPr>
          <p:nvPr>
            <p:ph idx="1"/>
          </p:nvPr>
        </p:nvSpPr>
        <p:spPr>
          <a:xfrm>
            <a:off x="655608" y="1825625"/>
            <a:ext cx="10698192" cy="4351338"/>
          </a:xfrm>
        </p:spPr>
        <p:txBody>
          <a:bodyPr>
            <a:normAutofit/>
          </a:bodyPr>
          <a:lstStyle/>
          <a:p>
            <a:r>
              <a:rPr lang="en-US" sz="3200" dirty="0"/>
              <a:t>Only observed areas of the disks illuminated by the star</a:t>
            </a:r>
          </a:p>
          <a:p>
            <a:endParaRPr lang="en-US" sz="3200" dirty="0"/>
          </a:p>
          <a:p>
            <a:r>
              <a:rPr lang="en-US" sz="3200" dirty="0"/>
              <a:t>Original data did not include observations of the stars themselves- could be an idea for a future study</a:t>
            </a:r>
          </a:p>
        </p:txBody>
      </p:sp>
      <p:pic>
        <p:nvPicPr>
          <p:cNvPr id="5" name="Picture 2" descr="https://spacegrant.arizona.edu/sites/spacegrant.arizona.edu/files/about/logos/azsgc_logo_transparent_lg.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96579" y="5054345"/>
            <a:ext cx="1195421" cy="1595887"/>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4" descr="Image result for steward observatory logo"/>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8664" y="6064132"/>
            <a:ext cx="2570671" cy="58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71198137"/>
      </p:ext>
    </p:extLst>
  </p:cSld>
  <p:clrMapOvr>
    <a:masterClrMapping/>
  </p:clrMapOvr>
</p:sld>
</file>

<file path=ppt/theme/theme1.xml><?xml version="1.0" encoding="utf-8"?>
<a:theme xmlns:a="http://schemas.openxmlformats.org/drawingml/2006/main" name="Depth">
  <a:themeElements>
    <a:clrScheme name="Gree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A6906"/>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Depth</Template>
  <TotalTime>1713</TotalTime>
  <Words>1296</Words>
  <Application>Microsoft Office PowerPoint</Application>
  <PresentationFormat>Widescreen</PresentationFormat>
  <Paragraphs>96</Paragraphs>
  <Slides>11</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Corbel</vt:lpstr>
      <vt:lpstr>Monotype Corsiva</vt:lpstr>
      <vt:lpstr>Times New Roman</vt:lpstr>
      <vt:lpstr>Depth</vt:lpstr>
      <vt:lpstr>Spectral Variability of Protoplanetary Disks</vt:lpstr>
      <vt:lpstr>What is a Protoplanetary Disk?</vt:lpstr>
      <vt:lpstr>Main Questions</vt:lpstr>
      <vt:lpstr>Data Collection &amp; Analysis</vt:lpstr>
      <vt:lpstr>Results</vt:lpstr>
      <vt:lpstr>What’s up with DQ Tau?</vt:lpstr>
      <vt:lpstr>PowerPoint Presentation</vt:lpstr>
      <vt:lpstr>PowerPoint Presentation</vt:lpstr>
      <vt:lpstr>Further Investigation and Limitations</vt:lpstr>
      <vt:lpstr>Acknowledgements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Spectral Variability of Protoplanetary Disks</dc:title>
  <dc:creator>Laurin Gray</dc:creator>
  <cp:lastModifiedBy>Laurin Gray</cp:lastModifiedBy>
  <cp:revision>38</cp:revision>
  <dcterms:created xsi:type="dcterms:W3CDTF">2017-04-07T01:18:32Z</dcterms:created>
  <dcterms:modified xsi:type="dcterms:W3CDTF">2017-04-08T05:52:27Z</dcterms:modified>
</cp:coreProperties>
</file>